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5113000" cy="106934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2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hyperlink" Target="https://www.parcoursup.fr" TargetMode="External"/><Relationship Id="rId18" Type="http://schemas.openxmlformats.org/officeDocument/2006/relationships/hyperlink" Target="https://www.mondial-metiers.com" TargetMode="External"/><Relationship Id="rId26" Type="http://schemas.openxmlformats.org/officeDocument/2006/relationships/hyperlink" Target="https://www.cma-lyon.fr" TargetMode="External"/><Relationship Id="rId3" Type="http://schemas.openxmlformats.org/officeDocument/2006/relationships/image" Target="../media/image2.svg"/><Relationship Id="rId21" Type="http://schemas.openxmlformats.org/officeDocument/2006/relationships/hyperlink" Target="https://www.ac-lyon.fr/les-journees-de-l-enseignement-superieur-jes-les-25-et-26-janvier-2023-126277" TargetMode="External"/><Relationship Id="rId7" Type="http://schemas.openxmlformats.org/officeDocument/2006/relationships/image" Target="../media/image4.png"/><Relationship Id="rId12" Type="http://schemas.openxmlformats.org/officeDocument/2006/relationships/hyperlink" Target="https://orientation.public.ac-lyon.fr/actions-information/" TargetMode="External"/><Relationship Id="rId17" Type="http://schemas.openxmlformats.org/officeDocument/2006/relationships/hyperlink" Target="https://lesentretiens.org/evenement/lyon/" TargetMode="External"/><Relationship Id="rId25" Type="http://schemas.openxmlformats.org/officeDocument/2006/relationships/hyperlink" Target="http://labonnealternance.apprentissage.beta.gouv.fr" TargetMode="External"/><Relationship Id="rId2" Type="http://schemas.openxmlformats.org/officeDocument/2006/relationships/image" Target="../media/image1.png"/><Relationship Id="rId16" Type="http://schemas.openxmlformats.org/officeDocument/2006/relationships/hyperlink" Target="https://www.horizons21.fr" TargetMode="External"/><Relationship Id="rId20" Type="http://schemas.openxmlformats.org/officeDocument/2006/relationships/hyperlink" Target="https://www.nuitdelorientation-lyon.fr" TargetMode="External"/><Relationship Id="rId29" Type="http://schemas.openxmlformats.org/officeDocument/2006/relationships/hyperlink" Target="https://oreka.auvergnerhonealpes-orientation.fr/je-suis/lyceen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hyperlink" Target="http://lyon-nord.cio.ac-lyon.fr/spip/" TargetMode="External"/><Relationship Id="rId24" Type="http://schemas.openxmlformats.org/officeDocument/2006/relationships/hyperlink" Target="http://cii.ac-lyon.fr/spip/" TargetMode="External"/><Relationship Id="rId5" Type="http://schemas.openxmlformats.org/officeDocument/2006/relationships/image" Target="../media/image3.png"/><Relationship Id="rId15" Type="http://schemas.openxmlformats.org/officeDocument/2006/relationships/hyperlink" Target="https://www.education.gouv.fr/reussir-au-lycee" TargetMode="External"/><Relationship Id="rId23" Type="http://schemas.openxmlformats.org/officeDocument/2006/relationships/hyperlink" Target="https://avenirs.onisep.fr" TargetMode="External"/><Relationship Id="rId28" Type="http://schemas.openxmlformats.org/officeDocument/2006/relationships/hyperlink" Target="http://www.mooc-orientation.fr" TargetMode="External"/><Relationship Id="rId10" Type="http://schemas.openxmlformats.org/officeDocument/2006/relationships/image" Target="../media/image6.png"/><Relationship Id="rId19" Type="http://schemas.openxmlformats.org/officeDocument/2006/relationships/hyperlink" Target="https://www.letudiant.fr/etudes/salons/ville-lyon.html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5.jpeg"/><Relationship Id="rId14" Type="http://schemas.openxmlformats.org/officeDocument/2006/relationships/hyperlink" Target="https://app-mps.avenirs.onisep.fr" TargetMode="External"/><Relationship Id="rId22" Type="http://schemas.openxmlformats.org/officeDocument/2006/relationships/hyperlink" Target="https://salon-formations-et-recrutement-en-alternance-lyon.salon.letudiant.fr" TargetMode="External"/><Relationship Id="rId27" Type="http://schemas.openxmlformats.org/officeDocument/2006/relationships/hyperlink" Target="https://www.lyon-metropole.cci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073065" y="933182"/>
            <a:ext cx="10877490" cy="10877490"/>
          </a:xfrm>
          <a:custGeom>
            <a:avLst/>
            <a:gdLst/>
            <a:ahLst/>
            <a:cxnLst/>
            <a:rect l="l" t="t" r="r" b="b"/>
            <a:pathLst>
              <a:path w="10877490" h="10877490">
                <a:moveTo>
                  <a:pt x="0" y="0"/>
                </a:moveTo>
                <a:lnTo>
                  <a:pt x="10877490" y="0"/>
                </a:lnTo>
                <a:lnTo>
                  <a:pt x="10877490" y="10877490"/>
                </a:lnTo>
                <a:lnTo>
                  <a:pt x="0" y="10877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375" y="128633"/>
            <a:ext cx="1863895" cy="747165"/>
          </a:xfrm>
          <a:custGeom>
            <a:avLst/>
            <a:gdLst/>
            <a:ahLst/>
            <a:cxnLst/>
            <a:rect l="l" t="t" r="r" b="b"/>
            <a:pathLst>
              <a:path w="1863895" h="747165">
                <a:moveTo>
                  <a:pt x="0" y="0"/>
                </a:moveTo>
                <a:lnTo>
                  <a:pt x="1863895" y="0"/>
                </a:lnTo>
                <a:lnTo>
                  <a:pt x="1863895" y="747165"/>
                </a:lnTo>
                <a:lnTo>
                  <a:pt x="0" y="7471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696845">
            <a:off x="11629606" y="7193992"/>
            <a:ext cx="4165333" cy="3380751"/>
          </a:xfrm>
          <a:custGeom>
            <a:avLst/>
            <a:gdLst/>
            <a:ahLst/>
            <a:cxnLst/>
            <a:rect l="l" t="t" r="r" b="b"/>
            <a:pathLst>
              <a:path w="4805393" h="4276800">
                <a:moveTo>
                  <a:pt x="0" y="0"/>
                </a:moveTo>
                <a:lnTo>
                  <a:pt x="4805394" y="0"/>
                </a:lnTo>
                <a:lnTo>
                  <a:pt x="4805394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040829">
            <a:off x="12497975" y="56130"/>
            <a:ext cx="4729278" cy="3812981"/>
          </a:xfrm>
          <a:custGeom>
            <a:avLst/>
            <a:gdLst/>
            <a:ahLst/>
            <a:cxnLst/>
            <a:rect l="l" t="t" r="r" b="b"/>
            <a:pathLst>
              <a:path w="4729278" h="3812981">
                <a:moveTo>
                  <a:pt x="0" y="0"/>
                </a:moveTo>
                <a:lnTo>
                  <a:pt x="4729278" y="0"/>
                </a:lnTo>
                <a:lnTo>
                  <a:pt x="4729278" y="3812981"/>
                </a:lnTo>
                <a:lnTo>
                  <a:pt x="0" y="38129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452582" y="-3215221"/>
            <a:ext cx="13364383" cy="4162977"/>
          </a:xfrm>
          <a:custGeom>
            <a:avLst/>
            <a:gdLst/>
            <a:ahLst/>
            <a:cxnLst/>
            <a:rect l="l" t="t" r="r" b="b"/>
            <a:pathLst>
              <a:path w="13364383" h="4162977">
                <a:moveTo>
                  <a:pt x="0" y="0"/>
                </a:moveTo>
                <a:lnTo>
                  <a:pt x="13364383" y="0"/>
                </a:lnTo>
                <a:lnTo>
                  <a:pt x="13364383" y="4162977"/>
                </a:lnTo>
                <a:lnTo>
                  <a:pt x="0" y="41629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102910" r="-3865" b="-13053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83208" y="4889500"/>
            <a:ext cx="743500" cy="880100"/>
          </a:xfrm>
          <a:custGeom>
            <a:avLst/>
            <a:gdLst/>
            <a:ahLst/>
            <a:cxnLst/>
            <a:rect l="l" t="t" r="r" b="b"/>
            <a:pathLst>
              <a:path w="1182617" h="1086530">
                <a:moveTo>
                  <a:pt x="0" y="0"/>
                </a:moveTo>
                <a:lnTo>
                  <a:pt x="1182617" y="0"/>
                </a:lnTo>
                <a:lnTo>
                  <a:pt x="1182617" y="1086530"/>
                </a:lnTo>
                <a:lnTo>
                  <a:pt x="0" y="10865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077313" y="1528782"/>
            <a:ext cx="4562614" cy="564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11" tooltip="http://lyon-nord.cio.ac-lyon.fr/spip/"/>
              </a:rPr>
              <a:t>CIO Lyon Nord</a:t>
            </a:r>
          </a:p>
          <a:p>
            <a:pPr marL="453390" lvl="1" indent="-226695" algn="just">
              <a:lnSpc>
                <a:spcPts val="2520"/>
              </a:lnSpc>
              <a:buFont typeface="Arial"/>
              <a:buChar char="•"/>
            </a:pPr>
            <a:r>
              <a:rPr lang="en-US" sz="2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Salons et forums</a:t>
            </a:r>
          </a:p>
          <a:p>
            <a:pPr marL="453390" lvl="1" indent="-226695" algn="just">
              <a:lnSpc>
                <a:spcPts val="2520"/>
              </a:lnSpc>
              <a:buFont typeface="Arial"/>
              <a:buChar char="•"/>
            </a:pPr>
            <a:r>
              <a:rPr lang="en-US" sz="2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Agenda des ateliers</a:t>
            </a:r>
          </a:p>
          <a:p>
            <a:pPr algn="just">
              <a:lnSpc>
                <a:spcPts val="2520"/>
              </a:lnSpc>
            </a:pPr>
            <a:r>
              <a:rPr lang="en-US" sz="21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12" tooltip="https://orientation.public.ac-lyon.fr/actions-information/"/>
              </a:rPr>
              <a:t>Académie de Lyon </a:t>
            </a:r>
          </a:p>
          <a:p>
            <a:pPr marL="453390" lvl="1" indent="-226695" algn="just">
              <a:lnSpc>
                <a:spcPts val="2520"/>
              </a:lnSpc>
              <a:buFont typeface="Arial"/>
              <a:buChar char="•"/>
            </a:pPr>
            <a:r>
              <a:rPr lang="en-US" sz="2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 Journées portes ouvertes</a:t>
            </a:r>
          </a:p>
          <a:p>
            <a:pPr algn="just">
              <a:lnSpc>
                <a:spcPts val="2520"/>
              </a:lnSpc>
            </a:pPr>
            <a:r>
              <a:rPr lang="en-US" sz="21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13" tooltip="https://www.parcoursup.fr"/>
              </a:rPr>
              <a:t>Parcoursup</a:t>
            </a:r>
          </a:p>
          <a:p>
            <a:pPr marL="453390" lvl="1" indent="-226695" algn="just">
              <a:lnSpc>
                <a:spcPts val="2520"/>
              </a:lnSpc>
              <a:buFont typeface="Arial"/>
              <a:buChar char="•"/>
            </a:pPr>
            <a:r>
              <a:rPr lang="en-US" sz="2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Carte des formations</a:t>
            </a:r>
          </a:p>
          <a:p>
            <a:pPr marL="453390" lvl="1" indent="-226695" algn="just">
              <a:lnSpc>
                <a:spcPts val="2520"/>
              </a:lnSpc>
              <a:buFont typeface="Arial"/>
              <a:buChar char="•"/>
            </a:pPr>
            <a:r>
              <a:rPr lang="en-US" sz="2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Candidatures dans le supérieur</a:t>
            </a:r>
          </a:p>
          <a:p>
            <a:pPr algn="l">
              <a:lnSpc>
                <a:spcPts val="2520"/>
              </a:lnSpc>
            </a:pPr>
            <a:r>
              <a:rPr lang="en-US" sz="21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14" tooltip="https://app-mps.avenirs.onisep.fr"/>
              </a:rPr>
              <a:t>MonProjetSup</a:t>
            </a:r>
          </a:p>
          <a:p>
            <a:pPr marL="453390" lvl="1" indent="-226695" algn="l">
              <a:lnSpc>
                <a:spcPts val="2520"/>
              </a:lnSpc>
              <a:buFont typeface="Arial"/>
              <a:buChar char="•"/>
            </a:pPr>
            <a:r>
              <a:rPr lang="en-US" sz="2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Construire son projet </a:t>
            </a:r>
          </a:p>
          <a:p>
            <a:pPr marL="453390" lvl="1" indent="-226695" algn="l">
              <a:lnSpc>
                <a:spcPts val="2520"/>
              </a:lnSpc>
              <a:buFont typeface="Arial"/>
              <a:buChar char="•"/>
            </a:pPr>
            <a:r>
              <a:rPr lang="en-US" sz="2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Explorer les formations post-bac en fonction de son profil</a:t>
            </a:r>
          </a:p>
          <a:p>
            <a:pPr algn="just">
              <a:lnSpc>
                <a:spcPts val="2520"/>
              </a:lnSpc>
            </a:pPr>
            <a:r>
              <a:rPr lang="en-US" sz="21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15" tooltip="https://www.education.gouv.fr/reussir-au-lycee"/>
              </a:rPr>
              <a:t>Réussir au lycée</a:t>
            </a:r>
          </a:p>
          <a:p>
            <a:pPr marL="453390" lvl="1" indent="-226695" algn="just">
              <a:lnSpc>
                <a:spcPts val="2520"/>
              </a:lnSpc>
              <a:buFont typeface="Arial"/>
              <a:buChar char="•"/>
            </a:pPr>
            <a:r>
              <a:rPr lang="en-US" sz="2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Programmes des enseignements</a:t>
            </a:r>
          </a:p>
          <a:p>
            <a:pPr marL="453390" lvl="1" indent="-226695" algn="just">
              <a:lnSpc>
                <a:spcPts val="2520"/>
              </a:lnSpc>
              <a:buFont typeface="Arial"/>
              <a:buChar char="•"/>
            </a:pPr>
            <a:r>
              <a:rPr lang="en-US" sz="2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Epreuves du Bac</a:t>
            </a:r>
          </a:p>
          <a:p>
            <a:pPr algn="just">
              <a:lnSpc>
                <a:spcPts val="2520"/>
              </a:lnSpc>
            </a:pPr>
            <a:r>
              <a:rPr lang="en-US" sz="21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16" tooltip="https://www.horizons21.fr"/>
              </a:rPr>
              <a:t>Horizons 21e</a:t>
            </a:r>
          </a:p>
          <a:p>
            <a:pPr marL="453390" lvl="1" indent="-226695" algn="just">
              <a:lnSpc>
                <a:spcPts val="2520"/>
              </a:lnSpc>
              <a:buFont typeface="Arial"/>
              <a:buChar char="•"/>
            </a:pPr>
            <a:r>
              <a:rPr lang="en-US" sz="2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Simulation de parcours d’études</a:t>
            </a:r>
          </a:p>
          <a:p>
            <a:pPr algn="just">
              <a:lnSpc>
                <a:spcPts val="2399"/>
              </a:lnSpc>
            </a:pPr>
            <a:endParaRPr lang="en-US" sz="2100">
              <a:solidFill>
                <a:srgbClr val="1E29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07394" y="5155494"/>
            <a:ext cx="3960000" cy="5655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00" b="1" dirty="0" err="1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Ludovic</a:t>
            </a:r>
            <a:r>
              <a:rPr lang="en-US" sz="2400" b="1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ETAVE</a:t>
            </a:r>
            <a:endParaRPr lang="en-US" sz="2400" b="1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3499"/>
              </a:lnSpc>
            </a:pPr>
            <a:r>
              <a:rPr lang="en-US" sz="20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Psychologue</a:t>
            </a:r>
            <a:r>
              <a:rPr lang="en-US" sz="20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endParaRPr lang="en-US" sz="2000" b="1" dirty="0" smtClea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3499"/>
              </a:lnSpc>
            </a:pPr>
            <a:r>
              <a:rPr lang="en-US" sz="2000" b="1" dirty="0" err="1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l’Education</a:t>
            </a:r>
            <a:r>
              <a:rPr lang="en-US" sz="2000" b="1" dirty="0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nationale</a:t>
            </a:r>
            <a:r>
              <a:rPr lang="en-US" sz="20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l">
              <a:lnSpc>
                <a:spcPts val="2400"/>
              </a:lnSpc>
            </a:pPr>
            <a:endParaRPr lang="en-US" sz="2499" b="1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2400"/>
              </a:lnSpc>
            </a:pPr>
            <a:r>
              <a:rPr lang="en-US" sz="1700" b="1" u="sng" dirty="0" err="1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Permanences</a:t>
            </a:r>
            <a:r>
              <a:rPr lang="en-US" sz="1700" b="1" u="sng" dirty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700" b="1" u="sng" dirty="0" err="1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700" b="1" u="sng" dirty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700" b="1" u="sng" dirty="0" err="1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établissement</a:t>
            </a:r>
            <a:r>
              <a:rPr lang="en-US" sz="1700" b="1" u="sng" dirty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700" b="1" u="sng" dirty="0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algn="l">
              <a:lnSpc>
                <a:spcPts val="2400"/>
              </a:lnSpc>
            </a:pPr>
            <a:endParaRPr lang="en-US" sz="1700" b="1" u="sng" dirty="0" smtClean="0">
              <a:solidFill>
                <a:srgbClr val="FCD34D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2400"/>
              </a:lnSpc>
            </a:pPr>
            <a:r>
              <a:rPr lang="en-US" sz="1700" b="1" u="sng" dirty="0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Site Diderot (LEGT/LP) : </a:t>
            </a:r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700" b="1" dirty="0" err="1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Lundi</a:t>
            </a:r>
            <a:r>
              <a:rPr lang="en-US" sz="1700" b="1" dirty="0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 9h30-12h30 et 13h15-16h30</a:t>
            </a:r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700" b="1" dirty="0" err="1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Jeudi</a:t>
            </a:r>
            <a:r>
              <a:rPr lang="en-US" sz="1700" b="1" dirty="0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 : 9h30-12h30-13h15-16h30</a:t>
            </a:r>
            <a:endParaRPr lang="en-US" sz="1700" b="1" dirty="0">
              <a:solidFill>
                <a:srgbClr val="FCD34D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400"/>
              </a:lnSpc>
            </a:pPr>
            <a:r>
              <a:rPr lang="en-US" sz="1700" b="1" dirty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700" b="1" u="sng" dirty="0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700" b="1" u="sng" dirty="0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1700" b="1" u="sng" dirty="0" err="1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jeudi</a:t>
            </a:r>
            <a:r>
              <a:rPr lang="en-US" sz="1700" b="1" u="sng" dirty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 sur 2) </a:t>
            </a:r>
            <a:endParaRPr lang="en-US" sz="1700" b="1" u="sng" dirty="0" smtClean="0">
              <a:solidFill>
                <a:srgbClr val="FCD34D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400"/>
              </a:lnSpc>
            </a:pPr>
            <a:endParaRPr lang="en-US" sz="1700" b="1" dirty="0" smtClean="0">
              <a:solidFill>
                <a:srgbClr val="FCD34D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2400"/>
              </a:lnSpc>
            </a:pPr>
            <a:r>
              <a:rPr lang="en-US" sz="1700" b="1" u="sng" dirty="0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Site les </a:t>
            </a:r>
            <a:r>
              <a:rPr lang="en-US" sz="1700" b="1" u="sng" dirty="0" err="1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Augustins</a:t>
            </a:r>
            <a:r>
              <a:rPr lang="en-US" sz="1700" b="1" u="sng" dirty="0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 (LEGT) :</a:t>
            </a:r>
            <a:endParaRPr lang="en-US" sz="1700" b="1" u="sng" dirty="0">
              <a:solidFill>
                <a:srgbClr val="FCD34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Mardi : 13h30-16h45</a:t>
            </a:r>
          </a:p>
          <a:p>
            <a:pPr algn="l">
              <a:lnSpc>
                <a:spcPts val="2400"/>
              </a:lnSpc>
            </a:pPr>
            <a:r>
              <a:rPr lang="en-US" sz="1700" b="1" dirty="0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endParaRPr lang="en-US" sz="1700" b="1" dirty="0">
              <a:solidFill>
                <a:srgbClr val="FCD34D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2400"/>
              </a:lnSpc>
            </a:pPr>
            <a:r>
              <a:rPr lang="en-US" sz="1700" b="1" u="sng" dirty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Permanence au CIO </a:t>
            </a:r>
            <a:r>
              <a:rPr lang="en-US" sz="1700" b="1" u="sng" dirty="0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700" b="1" dirty="0" err="1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Mercredi</a:t>
            </a:r>
            <a:r>
              <a:rPr lang="en-US" sz="1700" b="1" dirty="0" smtClean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 9h-12h et 13h-17h</a:t>
            </a:r>
            <a:endParaRPr lang="en-US" sz="1700" b="1" dirty="0">
              <a:solidFill>
                <a:srgbClr val="FCD34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>
              <a:lnSpc>
                <a:spcPts val="2400"/>
              </a:lnSpc>
            </a:pPr>
            <a:endParaRPr lang="en-US" sz="1700" b="1" u="sng" dirty="0">
              <a:solidFill>
                <a:srgbClr val="FCD34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20000" y="1235888"/>
            <a:ext cx="4150000" cy="3885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CIO Lyon Nord</a:t>
            </a:r>
          </a:p>
          <a:p>
            <a:pPr marL="410211" lvl="1" indent="-205106" algn="l">
              <a:lnSpc>
                <a:spcPts val="2400"/>
              </a:lnSpc>
              <a:buFont typeface="Arial"/>
              <a:buChar char="•"/>
            </a:pPr>
            <a:r>
              <a:rPr lang="en-US" sz="1700" b="1" dirty="0" err="1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Horaires</a:t>
            </a:r>
            <a:r>
              <a:rPr lang="en-US" sz="1700" b="1" dirty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700" b="1" dirty="0" err="1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d'ouverture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</a:p>
          <a:p>
            <a:pPr algn="l">
              <a:lnSpc>
                <a:spcPts val="2400"/>
              </a:lnSpc>
            </a:pP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Du </a:t>
            </a:r>
            <a:r>
              <a:rPr lang="en-US" sz="17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lundi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au </a:t>
            </a:r>
            <a:r>
              <a:rPr lang="en-US" sz="17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vendredi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l">
              <a:lnSpc>
                <a:spcPts val="2400"/>
              </a:lnSpc>
            </a:pP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09h – 12h et  13h – 17h </a:t>
            </a:r>
          </a:p>
          <a:p>
            <a:pPr algn="l">
              <a:lnSpc>
                <a:spcPts val="2400"/>
              </a:lnSpc>
            </a:pP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Sur </a:t>
            </a:r>
            <a:r>
              <a:rPr lang="en-US" sz="17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rendez-vous</a:t>
            </a:r>
            <a:endParaRPr lang="en-US" sz="17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2400"/>
              </a:lnSpc>
            </a:pP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lang="en-US" sz="17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Ouvert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pendant les </a:t>
            </a:r>
            <a:r>
              <a:rPr lang="en-US" sz="17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vacances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scolaires</a:t>
            </a:r>
            <a:endParaRPr lang="en-US" sz="17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10211" lvl="1" indent="-205106" algn="l">
              <a:lnSpc>
                <a:spcPts val="2400"/>
              </a:lnSpc>
              <a:buFont typeface="Arial"/>
              <a:buChar char="•"/>
            </a:pPr>
            <a:r>
              <a:rPr lang="en-US" sz="1700" b="1" dirty="0" err="1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Adresse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: 100 rue </a:t>
            </a:r>
            <a:r>
              <a:rPr lang="en-US" sz="17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Hénon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- 69004 Lyon</a:t>
            </a:r>
          </a:p>
          <a:p>
            <a:pPr marL="410211" lvl="1" indent="-205106" algn="l">
              <a:lnSpc>
                <a:spcPts val="2400"/>
              </a:lnSpc>
              <a:buFont typeface="Arial"/>
              <a:buChar char="•"/>
            </a:pPr>
            <a:r>
              <a:rPr lang="en-US" sz="1700" b="1" dirty="0" err="1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Téléphone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: 04.78.28.37.09</a:t>
            </a:r>
          </a:p>
          <a:p>
            <a:pPr marL="410211" lvl="1" indent="-205106" algn="l">
              <a:lnSpc>
                <a:spcPts val="2400"/>
              </a:lnSpc>
              <a:buFont typeface="Arial"/>
              <a:buChar char="•"/>
            </a:pPr>
            <a:r>
              <a:rPr lang="en-US" sz="1700" b="1" dirty="0">
                <a:solidFill>
                  <a:srgbClr val="FCD34D"/>
                </a:solidFill>
                <a:latin typeface="Arial"/>
                <a:ea typeface="Arial"/>
                <a:cs typeface="Arial"/>
                <a:sym typeface="Arial"/>
              </a:rPr>
              <a:t>Site Internet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</a:p>
          <a:p>
            <a:pPr lvl="1">
              <a:lnSpc>
                <a:spcPts val="2400"/>
              </a:lnSpc>
            </a:pPr>
            <a:r>
              <a:rPr lang="en-US" sz="1700" u="sng" dirty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Arial"/>
                <a:ea typeface="Arial"/>
                <a:cs typeface="Arial"/>
                <a:sym typeface="Arial"/>
              </a:rPr>
              <a:t>http://lyon-nord.cio.ac-lyon.fr/spip</a:t>
            </a:r>
            <a:r>
              <a:rPr lang="en-US" sz="1700" u="sng" dirty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Arial"/>
                <a:ea typeface="Arial"/>
                <a:cs typeface="Arial"/>
                <a:sym typeface="Arial"/>
                <a:hlinkClick r:id="rId11" tooltip="http://lyon-nord.cio.ac-lyon.fr/spip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r>
              <a:rPr lang="en-US" sz="1700" dirty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lvl="0" indent="0" algn="l">
              <a:lnSpc>
                <a:spcPts val="2800"/>
              </a:lnSpc>
            </a:pPr>
            <a:endParaRPr lang="en-US" sz="17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Titre"/>
          <p:cNvSpPr txBox="1"/>
          <p:nvPr/>
        </p:nvSpPr>
        <p:spPr>
          <a:xfrm>
            <a:off x="2900000" y="0"/>
            <a:ext cx="8200000" cy="947756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l"/>
            <a:r>
              <a:rPr lang="fr-FR" sz="3600" b="1" spc="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MÉMO ORIENTATION LYCÉE</a:t>
            </a:r>
          </a:p>
        </p:txBody>
      </p:sp>
      <p:sp>
        <p:nvSpPr>
          <p:cNvPr id="17" name="Annee"/>
          <p:cNvSpPr txBox="1"/>
          <p:nvPr/>
        </p:nvSpPr>
        <p:spPr>
          <a:xfrm>
            <a:off x="10300000" y="0"/>
            <a:ext cx="4300000" cy="947756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/>
          <a:p>
            <a:pPr algn="r"/>
            <a:r>
              <a:rPr lang="fr-FR" sz="3600" b="1" spc="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2026-2027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77313" y="890606"/>
            <a:ext cx="6000000" cy="50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800" b="1">
                <a:solidFill>
                  <a:srgbClr val="1E3A8A"/>
                </a:solidFill>
                <a:latin typeface="Calibri"/>
                <a:ea typeface="Calibri"/>
                <a:cs typeface="Calibri"/>
                <a:sym typeface="Calibri"/>
              </a:rPr>
              <a:t>Sites utiles : 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77313" y="7560000"/>
            <a:ext cx="7000000" cy="50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800" b="1">
                <a:solidFill>
                  <a:srgbClr val="1E3A8A"/>
                </a:solidFill>
                <a:latin typeface="Calibri"/>
                <a:ea typeface="Calibri"/>
                <a:cs typeface="Calibri"/>
                <a:sym typeface="Calibri"/>
              </a:rPr>
              <a:t>Principales manifestations :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77313" y="8140000"/>
            <a:ext cx="7300000" cy="215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9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17" tooltip="https://lesentretiens.org/evenement/lyon/"/>
              </a:rPr>
              <a:t>Les entretiens de l’excellence</a:t>
            </a:r>
            <a:r>
              <a:rPr lang="en-US" sz="1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  : </a:t>
            </a:r>
            <a:r>
              <a:rPr lang="en-US" sz="1900" b="1">
                <a:solidFill>
                  <a:srgbClr val="E4570C"/>
                </a:solidFill>
                <a:latin typeface="Arial"/>
                <a:ea typeface="Arial"/>
                <a:cs typeface="Arial"/>
                <a:sym typeface="Arial"/>
              </a:rPr>
              <a:t>novembre/décembre </a:t>
            </a:r>
          </a:p>
          <a:p>
            <a:pPr algn="l">
              <a:lnSpc>
                <a:spcPts val="2380"/>
              </a:lnSpc>
            </a:pPr>
            <a:r>
              <a:rPr lang="en-US" sz="19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18" tooltip="https://www.mondial-metiers.com"/>
              </a:rPr>
              <a:t>Mondial des métiers</a:t>
            </a:r>
            <a:r>
              <a:rPr lang="en-US" sz="1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 :  </a:t>
            </a:r>
            <a:r>
              <a:rPr lang="en-US" sz="1900" b="1">
                <a:solidFill>
                  <a:srgbClr val="E4570C"/>
                </a:solidFill>
                <a:latin typeface="Arial"/>
                <a:ea typeface="Arial"/>
                <a:cs typeface="Arial"/>
                <a:sym typeface="Arial"/>
              </a:rPr>
              <a:t>du 10 au 13 décembre 2026</a:t>
            </a:r>
          </a:p>
          <a:p>
            <a:pPr algn="l">
              <a:lnSpc>
                <a:spcPts val="2380"/>
              </a:lnSpc>
            </a:pPr>
            <a:r>
              <a:rPr lang="en-US" sz="19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19" tooltip="https://www.letudiant.fr/etudes/salons/ville-lyon.html"/>
              </a:rPr>
              <a:t>Salon de l’Etudiant</a:t>
            </a:r>
            <a:r>
              <a:rPr lang="en-US" sz="1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19" tooltip="https://www.letudiant.fr/etudes/salons/ville-lyon.html"/>
              </a:rPr>
              <a:t> </a:t>
            </a:r>
            <a:r>
              <a:rPr lang="en-US" sz="1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:  </a:t>
            </a:r>
            <a:r>
              <a:rPr lang="en-US" sz="1900" b="1">
                <a:solidFill>
                  <a:srgbClr val="E4570C"/>
                </a:solidFill>
                <a:latin typeface="Arial"/>
                <a:ea typeface="Arial"/>
                <a:cs typeface="Arial"/>
                <a:sym typeface="Arial"/>
              </a:rPr>
              <a:t>du 08 au 10 janvier 2027</a:t>
            </a:r>
          </a:p>
          <a:p>
            <a:pPr algn="l">
              <a:lnSpc>
                <a:spcPts val="2380"/>
              </a:lnSpc>
            </a:pPr>
            <a:r>
              <a:rPr lang="en-US" sz="19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20" tooltip="https://www.nuitdelorientation-lyon.fr"/>
              </a:rPr>
              <a:t>Nuit de l’orientation</a:t>
            </a:r>
            <a:r>
              <a:rPr lang="en-US" sz="1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r>
              <a:rPr lang="en-US" sz="1900" b="1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00" b="1">
                <a:solidFill>
                  <a:srgbClr val="E4570C"/>
                </a:solidFill>
                <a:latin typeface="Arial"/>
                <a:ea typeface="Arial"/>
                <a:cs typeface="Arial"/>
                <a:sym typeface="Arial"/>
              </a:rPr>
              <a:t>22 janvier 2027</a:t>
            </a:r>
          </a:p>
          <a:p>
            <a:pPr algn="l">
              <a:lnSpc>
                <a:spcPts val="2380"/>
              </a:lnSpc>
            </a:pPr>
            <a:r>
              <a:rPr lang="en-US" sz="19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21" tooltip="https://www.ac-lyon.fr/les-journees-de-l-enseignement-superieur-jes-les-25-et-26-janvier-2023-126277"/>
              </a:rPr>
              <a:t>Journées Enseignement Supérieur</a:t>
            </a:r>
            <a:r>
              <a:rPr lang="en-US" sz="1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r>
              <a:rPr lang="en-US" sz="1900" b="1">
                <a:solidFill>
                  <a:srgbClr val="E4570C"/>
                </a:solidFill>
                <a:latin typeface="Arial"/>
                <a:ea typeface="Arial"/>
                <a:cs typeface="Arial"/>
                <a:sym typeface="Arial"/>
              </a:rPr>
              <a:t>27 et 28 janvier 2027</a:t>
            </a:r>
          </a:p>
          <a:p>
            <a:pPr algn="l">
              <a:lnSpc>
                <a:spcPts val="2380"/>
              </a:lnSpc>
            </a:pPr>
            <a:r>
              <a:rPr lang="en-US" sz="1900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22" tooltip="https://salon-formations-et-recrutement-en-alternance-lyon.salon.letudiant.fr"/>
              </a:rPr>
              <a:t>Salon de l'Etudiant formations et recrutement en alternance</a:t>
            </a:r>
            <a:r>
              <a:rPr lang="en-US" sz="1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 :  </a:t>
            </a:r>
            <a:r>
              <a:rPr lang="en-US" sz="1900" b="1">
                <a:solidFill>
                  <a:srgbClr val="E4570C"/>
                </a:solidFill>
                <a:latin typeface="Arial"/>
                <a:ea typeface="Arial"/>
                <a:cs typeface="Arial"/>
                <a:sym typeface="Arial"/>
              </a:rPr>
              <a:t>06 mars 2027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864113" y="1519257"/>
            <a:ext cx="4432163" cy="567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4"/>
              </a:lnSpc>
            </a:pPr>
            <a:r>
              <a:rPr lang="en-US" sz="2095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23" tooltip="https://avenirs.onisep.fr"/>
              </a:rPr>
              <a:t>Avenirs Onisep</a:t>
            </a:r>
          </a:p>
          <a:p>
            <a:pPr marL="452427" lvl="1" indent="-226213" algn="l">
              <a:lnSpc>
                <a:spcPts val="2514"/>
              </a:lnSpc>
              <a:buFont typeface="Arial"/>
              <a:buChar char="•"/>
            </a:pPr>
            <a:r>
              <a:rPr lang="en-US" sz="2095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Métiers, études, sites utiles</a:t>
            </a:r>
          </a:p>
          <a:p>
            <a:pPr algn="l">
              <a:lnSpc>
                <a:spcPts val="2514"/>
              </a:lnSpc>
            </a:pPr>
            <a:r>
              <a:rPr lang="en-US" sz="2095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24" tooltip="http://cii.ac-lyon.fr/spip/"/>
              </a:rPr>
              <a:t>CII-Euroguidance</a:t>
            </a:r>
          </a:p>
          <a:p>
            <a:pPr marL="452427" lvl="1" indent="-226213" algn="l">
              <a:lnSpc>
                <a:spcPts val="2514"/>
              </a:lnSpc>
              <a:buFont typeface="Arial"/>
              <a:buChar char="•"/>
            </a:pPr>
            <a:r>
              <a:rPr lang="en-US" sz="2095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Informations sur les projets de mobilité</a:t>
            </a:r>
          </a:p>
          <a:p>
            <a:pPr marL="452427" lvl="1" indent="-226213" algn="l">
              <a:lnSpc>
                <a:spcPts val="2514"/>
              </a:lnSpc>
              <a:buFont typeface="Arial"/>
              <a:buChar char="•"/>
            </a:pPr>
            <a:r>
              <a:rPr lang="en-US" sz="2095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Agenda des évènements</a:t>
            </a:r>
          </a:p>
          <a:p>
            <a:pPr marL="452427" lvl="1" indent="-226213" algn="l">
              <a:lnSpc>
                <a:spcPts val="2514"/>
              </a:lnSpc>
              <a:buFont typeface="Arial"/>
              <a:buChar char="•"/>
            </a:pPr>
            <a:r>
              <a:rPr lang="en-US" sz="2095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Métiers, études, sites utiles</a:t>
            </a:r>
          </a:p>
          <a:p>
            <a:pPr algn="l">
              <a:lnSpc>
                <a:spcPts val="2514"/>
              </a:lnSpc>
            </a:pPr>
            <a:r>
              <a:rPr lang="en-US" sz="2095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25" tooltip="http://labonnealternance.apprentissage.beta.gouv.fr"/>
              </a:rPr>
              <a:t>La bonne alternance</a:t>
            </a:r>
          </a:p>
          <a:p>
            <a:pPr marL="452427" lvl="1" indent="-226213" algn="l">
              <a:lnSpc>
                <a:spcPts val="2514"/>
              </a:lnSpc>
              <a:buFont typeface="Arial"/>
              <a:buChar char="•"/>
            </a:pPr>
            <a:r>
              <a:rPr lang="en-US" sz="2095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Aide à la recherche d’employeurs</a:t>
            </a:r>
          </a:p>
          <a:p>
            <a:pPr algn="l">
              <a:lnSpc>
                <a:spcPts val="2514"/>
              </a:lnSpc>
            </a:pPr>
            <a:r>
              <a:rPr lang="en-US" sz="2095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26" tooltip="https://www.cma-lyon.fr"/>
              </a:rPr>
              <a:t>CMA </a:t>
            </a:r>
            <a:r>
              <a:rPr lang="en-US" sz="2095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/ </a:t>
            </a:r>
            <a:r>
              <a:rPr lang="en-US" sz="2095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27" tooltip="https://www.lyon-metropole.cci.fr"/>
              </a:rPr>
              <a:t>CCI</a:t>
            </a:r>
          </a:p>
          <a:p>
            <a:pPr marL="452427" lvl="1" indent="-226213" algn="l">
              <a:lnSpc>
                <a:spcPts val="2514"/>
              </a:lnSpc>
              <a:buFont typeface="Arial"/>
              <a:buChar char="•"/>
            </a:pPr>
            <a:r>
              <a:rPr lang="en-US" sz="2095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Informations sur l’apprentissage</a:t>
            </a:r>
          </a:p>
          <a:p>
            <a:pPr algn="l">
              <a:lnSpc>
                <a:spcPts val="2514"/>
              </a:lnSpc>
            </a:pPr>
            <a:r>
              <a:rPr lang="en-US" sz="2095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28" tooltip="http://www.mooc-orientation.fr"/>
              </a:rPr>
              <a:t>Fun mooc</a:t>
            </a:r>
          </a:p>
          <a:p>
            <a:pPr marL="452427" lvl="1" indent="-226213" algn="l">
              <a:lnSpc>
                <a:spcPts val="2514"/>
              </a:lnSpc>
              <a:buFont typeface="Arial"/>
              <a:buChar char="•"/>
            </a:pPr>
            <a:r>
              <a:rPr lang="en-US" sz="2095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Cours en ligne gratuits sur les formations dans le supérieur</a:t>
            </a:r>
          </a:p>
          <a:p>
            <a:pPr algn="l">
              <a:lnSpc>
                <a:spcPts val="2514"/>
              </a:lnSpc>
            </a:pPr>
            <a:r>
              <a:rPr lang="en-US" sz="2095" u="sng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  <a:hlinkClick r:id="rId29" tooltip="https://oreka.auvergnerhonealpes-orientation.fr/je-suis/lyceen"/>
              </a:rPr>
              <a:t>O’rêka</a:t>
            </a:r>
          </a:p>
          <a:p>
            <a:pPr marL="452427" lvl="1" indent="-226213" algn="l">
              <a:lnSpc>
                <a:spcPts val="2514"/>
              </a:lnSpc>
              <a:buFont typeface="Arial"/>
              <a:buChar char="•"/>
            </a:pPr>
            <a:r>
              <a:rPr lang="en-US" sz="2095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Guide « Après le bac »</a:t>
            </a:r>
          </a:p>
          <a:p>
            <a:pPr marL="452427" lvl="1" indent="-226213" algn="l">
              <a:lnSpc>
                <a:spcPts val="2514"/>
              </a:lnSpc>
              <a:buFont typeface="Arial"/>
              <a:buChar char="•"/>
            </a:pPr>
            <a:r>
              <a:rPr lang="en-US" sz="2095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Informations sur les actions de la région Auvergne Rhône-Alpes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E3A8A"/>
      </a:dk2>
      <a:lt2>
        <a:srgbClr val="F1F5F9"/>
      </a:lt2>
      <a:accent1>
        <a:srgbClr val="2563EB"/>
      </a:accent1>
      <a:accent2>
        <a:srgbClr val="E4570C"/>
      </a:accent2>
      <a:accent3>
        <a:srgbClr val="0891B2"/>
      </a:accent3>
      <a:accent4>
        <a:srgbClr val="FCD34D"/>
      </a:accent4>
      <a:accent5>
        <a:srgbClr val="64748B"/>
      </a:accent5>
      <a:accent6>
        <a:srgbClr val="10B981"/>
      </a:accent6>
      <a:hlink>
        <a:srgbClr val="2563EB"/>
      </a:hlink>
      <a:folHlink>
        <a:srgbClr val="2563E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295</Words>
  <Application>Microsoft Office PowerPoint</Application>
  <PresentationFormat>Personnalisé</PresentationFormat>
  <Paragraphs>67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MÉMO ORIENTATION LYCÉE 2025-2026 V2</dc:title>
  <dc:creator>cio</dc:creator>
  <cp:lastModifiedBy>cio</cp:lastModifiedBy>
  <cp:revision>5</cp:revision>
  <cp:lastPrinted>2026-10-01T09:21:41Z</cp:lastPrinted>
  <dcterms:created xsi:type="dcterms:W3CDTF">2006-08-16T00:00:00Z</dcterms:created>
  <dcterms:modified xsi:type="dcterms:W3CDTF">2026-10-01T09:35:42Z</dcterms:modified>
  <dc:identifier>DAG13QL9P04</dc:identifier>
</cp:coreProperties>
</file>